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embeddedFontLst>
    <p:embeddedFont>
      <p:font typeface="Comfortaa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C78E0F1-C700-43FC-92A8-DF5262586820}">
  <a:tblStyle styleId="{5C78E0F1-C700-43FC-92A8-DF526258682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Comfortaa-regular.fntdata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4" Type="http://schemas.openxmlformats.org/officeDocument/2006/relationships/font" Target="fonts/Comfortaa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" name="Google Shape;4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2d8ff1f433a_1_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g2d8ff1f433a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d8ff1f433a_1_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g2d8ff1f433a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d8ff1f433a_1_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2d8ff1f433a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8ff1f433a_1_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g2d8ff1f433a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d8ff1f433a_1_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g2d8ff1f433a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6" name="Google Shape;16;p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1" name="Google Shape;31;p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9" name="Google Shape;39;p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9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Google Shape;47;p11"/>
          <p:cNvGraphicFramePr/>
          <p:nvPr/>
        </p:nvGraphicFramePr>
        <p:xfrm>
          <a:off x="383327" y="6530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{5C78E0F1-C700-43FC-92A8-DF5262586820}</a:tableStyleId>
              </a:tblPr>
              <a:tblGrid>
                <a:gridCol w="1255700"/>
                <a:gridCol w="1424325"/>
                <a:gridCol w="1424325"/>
                <a:gridCol w="1424325"/>
                <a:gridCol w="1424325"/>
                <a:gridCol w="1424325"/>
              </a:tblGrid>
              <a:tr h="235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17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18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19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20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21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4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CAFÉ DA MANHÃ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8h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8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ALMOÇO</a:t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Arroz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Caldo de feijão carioca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Carne moída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Beterraba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Polenta cozida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Frango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Moranga refogada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Cenoura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Couve flor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Sopa de carne com legumes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Arroz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Caldo de feijão carioca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Carne moída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Beterraba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Batata cozida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Guisado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Refogado de cenoura com abobrinha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Couve flor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Chuchu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LANCHE DA TARDE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14h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JANTAR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16:30h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Sopa de frango com legumes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Refogado de batata com cenoura e brócolis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Guisado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Couve flor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Arroz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Caldo de feijão carioca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Carne moída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Cenoura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Purê de batata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Peixe grelhado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Beterraba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Sopa de carne com legumes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8" name="Google Shape;48;p11"/>
          <p:cNvSpPr txBox="1"/>
          <p:nvPr/>
        </p:nvSpPr>
        <p:spPr>
          <a:xfrm>
            <a:off x="5319050" y="4591310"/>
            <a:ext cx="360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pt-BR" sz="1000" u="none" cap="none" strike="noStrik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Nutricionista  Cristiane Klein Wiebusch - CRN 10339</a:t>
            </a:r>
            <a:endParaRPr b="1" i="0" sz="10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9" name="Google Shape;49;p11"/>
          <p:cNvSpPr txBox="1"/>
          <p:nvPr/>
        </p:nvSpPr>
        <p:spPr>
          <a:xfrm>
            <a:off x="1685225" y="0"/>
            <a:ext cx="3061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pt-BR" sz="1900" u="none" cap="none" strike="noStrik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Cardápio de </a:t>
            </a:r>
            <a:r>
              <a:rPr lang="pt-BR" sz="1900">
                <a:latin typeface="Comfortaa"/>
                <a:ea typeface="Comfortaa"/>
                <a:cs typeface="Comfortaa"/>
                <a:sym typeface="Comfortaa"/>
              </a:rPr>
              <a:t>fevereiro</a:t>
            </a:r>
            <a:endParaRPr b="0" i="0" sz="19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0" name="Google Shape;50;p11"/>
          <p:cNvSpPr txBox="1"/>
          <p:nvPr/>
        </p:nvSpPr>
        <p:spPr>
          <a:xfrm>
            <a:off x="6786000" y="85550"/>
            <a:ext cx="2358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dk2"/>
                </a:solidFill>
              </a:rPr>
              <a:t>6 à 9 meses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51" name="Google Shape;51;p11"/>
          <p:cNvSpPr txBox="1"/>
          <p:nvPr/>
        </p:nvSpPr>
        <p:spPr>
          <a:xfrm>
            <a:off x="633875" y="4549775"/>
            <a:ext cx="28383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Cardápio sujeito à alterações</a:t>
            </a:r>
            <a:endParaRPr sz="7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Preparações sem sal</a:t>
            </a:r>
            <a:endParaRPr b="1" sz="7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Consistência amassado ou pedaços pequenos</a:t>
            </a:r>
            <a:endParaRPr sz="1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" name="Google Shape;56;p12"/>
          <p:cNvGraphicFramePr/>
          <p:nvPr/>
        </p:nvGraphicFramePr>
        <p:xfrm>
          <a:off x="383327" y="6915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{5C78E0F1-C700-43FC-92A8-DF5262586820}</a:tableStyleId>
              </a:tblPr>
              <a:tblGrid>
                <a:gridCol w="1255700"/>
                <a:gridCol w="1424325"/>
                <a:gridCol w="1424325"/>
                <a:gridCol w="1424325"/>
                <a:gridCol w="1424325"/>
                <a:gridCol w="1424325"/>
              </a:tblGrid>
              <a:tr h="235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24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25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26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27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28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4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CAFÉ DA MANHÃ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8h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8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ALMOÇO</a:t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Arroz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Caldo de feijão preto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Carne moída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Beterraba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Polenta cozida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Frango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Moranga refogada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Cenoura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Couve flor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Sopa de frango com legumes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Arroz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Caldo de feijão preto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Carne moída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Beterraba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Batata cozida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Guisado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Refogado de cenoura com abobrinha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Couve flor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Chuchu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LANCHE DA TARDE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14h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JANTAR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16:30h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Sopa de legumes e ovo batido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Refogado de batata com cenoura e brócolis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Guisado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Couve flor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Arroz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Caldo de feijão preto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Ovo mexido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Cenoura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Purê de batata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Frango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Beterraba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Sopa de carne com legumes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7" name="Google Shape;57;p12"/>
          <p:cNvSpPr txBox="1"/>
          <p:nvPr/>
        </p:nvSpPr>
        <p:spPr>
          <a:xfrm>
            <a:off x="5151975" y="4642485"/>
            <a:ext cx="360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pt-BR" sz="1000" u="none" cap="none" strike="noStrik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Nutricionista  Cristiane Klein Wiebusch - CRN 10339</a:t>
            </a:r>
            <a:endParaRPr b="1" i="0" sz="10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8" name="Google Shape;58;p12"/>
          <p:cNvSpPr txBox="1"/>
          <p:nvPr/>
        </p:nvSpPr>
        <p:spPr>
          <a:xfrm>
            <a:off x="1685225" y="0"/>
            <a:ext cx="3061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pt-BR" sz="1900" u="none" cap="none" strike="noStrik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Cardápio de </a:t>
            </a:r>
            <a:r>
              <a:rPr lang="pt-BR" sz="1900">
                <a:latin typeface="Comfortaa"/>
                <a:ea typeface="Comfortaa"/>
                <a:cs typeface="Comfortaa"/>
                <a:sym typeface="Comfortaa"/>
              </a:rPr>
              <a:t>fevereiro</a:t>
            </a:r>
            <a:endParaRPr b="0" i="0" sz="19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9" name="Google Shape;59;p12"/>
          <p:cNvSpPr txBox="1"/>
          <p:nvPr/>
        </p:nvSpPr>
        <p:spPr>
          <a:xfrm>
            <a:off x="6786000" y="85550"/>
            <a:ext cx="2358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dk2"/>
                </a:solidFill>
              </a:rPr>
              <a:t>6 à 9 meses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60" name="Google Shape;60;p12"/>
          <p:cNvSpPr txBox="1"/>
          <p:nvPr/>
        </p:nvSpPr>
        <p:spPr>
          <a:xfrm>
            <a:off x="633875" y="4549775"/>
            <a:ext cx="28383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Cardápio sujeito à alterações</a:t>
            </a:r>
            <a:endParaRPr sz="7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Preparações sem sal</a:t>
            </a:r>
            <a:endParaRPr b="1" sz="7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Consistência amassado ou pedaços pequenos</a:t>
            </a:r>
            <a:endParaRPr sz="1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Google Shape;65;p13"/>
          <p:cNvGraphicFramePr/>
          <p:nvPr/>
        </p:nvGraphicFramePr>
        <p:xfrm>
          <a:off x="383327" y="6530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{5C78E0F1-C700-43FC-92A8-DF5262586820}</a:tableStyleId>
              </a:tblPr>
              <a:tblGrid>
                <a:gridCol w="1255700"/>
                <a:gridCol w="1424325"/>
                <a:gridCol w="1424325"/>
                <a:gridCol w="1424325"/>
                <a:gridCol w="1424325"/>
                <a:gridCol w="1424325"/>
              </a:tblGrid>
              <a:tr h="235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17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18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19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20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21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4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CAFÉ DA MANHÃ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8h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8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ALMOÇO</a:t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Arroz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Feijão carioca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Carne moída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Beterraba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Polenta cozida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Frango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Moranga refogada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Cenoura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Couve flor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Sopa de carne com legumes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Arroz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Feijão carioca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Carne moída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Beterraba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Batata cozida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Guisado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Refogado de cenoura com abobrinha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Couve flor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Chuchu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LANCHE DA TARDE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14h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JANTAR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16:30h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Sopa de frango com legumes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Refogado de batata com cenoura e brócolis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Guisado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Couve flor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Arroz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Feijão carioca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Carne moída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Cenoura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Purê de batata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Peixe grelhado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Beterraba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Sopa de carne com legumes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6" name="Google Shape;66;p13"/>
          <p:cNvSpPr txBox="1"/>
          <p:nvPr/>
        </p:nvSpPr>
        <p:spPr>
          <a:xfrm>
            <a:off x="5319050" y="4591310"/>
            <a:ext cx="360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pt-BR" sz="1000" u="none" cap="none" strike="noStrik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Nutricionista  Cristiane Klein Wiebusch - CRN 10339</a:t>
            </a:r>
            <a:endParaRPr b="1" i="0" sz="10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1685225" y="0"/>
            <a:ext cx="3061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pt-BR" sz="1900" u="none" cap="none" strike="noStrik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Cardápio de </a:t>
            </a:r>
            <a:r>
              <a:rPr lang="pt-BR" sz="1900">
                <a:latin typeface="Comfortaa"/>
                <a:ea typeface="Comfortaa"/>
                <a:cs typeface="Comfortaa"/>
                <a:sym typeface="Comfortaa"/>
              </a:rPr>
              <a:t>fevereiro</a:t>
            </a:r>
            <a:endParaRPr b="0" i="0" sz="19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786000" y="85550"/>
            <a:ext cx="2358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dk2"/>
                </a:solidFill>
              </a:rPr>
              <a:t>9 meses</a:t>
            </a:r>
            <a:r>
              <a:rPr lang="pt-BR" sz="1500">
                <a:solidFill>
                  <a:schemeClr val="dk2"/>
                </a:solidFill>
              </a:rPr>
              <a:t> à 1 ano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633875" y="4549775"/>
            <a:ext cx="28383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Cardápio sujeito à alterações</a:t>
            </a:r>
            <a:endParaRPr sz="7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Preparações sem sal</a:t>
            </a:r>
            <a:endParaRPr b="1" sz="7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Consistência pedaços pequenos</a:t>
            </a:r>
            <a:endParaRPr sz="1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Google Shape;74;p14"/>
          <p:cNvGraphicFramePr/>
          <p:nvPr/>
        </p:nvGraphicFramePr>
        <p:xfrm>
          <a:off x="383327" y="6915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{5C78E0F1-C700-43FC-92A8-DF5262586820}</a:tableStyleId>
              </a:tblPr>
              <a:tblGrid>
                <a:gridCol w="1255700"/>
                <a:gridCol w="1424325"/>
                <a:gridCol w="1424325"/>
                <a:gridCol w="1424325"/>
                <a:gridCol w="1424325"/>
                <a:gridCol w="1424325"/>
              </a:tblGrid>
              <a:tr h="235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24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25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26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27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28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4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CAFÉ DA MANHÃ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8h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8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ALMOÇO</a:t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Arroz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Feijão preto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Carne moída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Beterraba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Polenta cozida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Frango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Moranga refogada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Cenoura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Couve flor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Sopa de frango com legumes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Arroz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Feijão preto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Carne moída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Beterraba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Batata cozida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Guisado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Refogado de cenoura com abobrinha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Couve flor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Chuchu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LANCHE DA TARDE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14h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JANTAR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16:30h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Sopa de legumes e ovo batido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Refogado de batata com cenoura e brócolis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Guisado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Couve flor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Arroz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Feijão preto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Ovo mexido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Cenoura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Purê de batata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Frango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Beterraba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Sopa de carne com legumes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5" name="Google Shape;75;p14"/>
          <p:cNvSpPr txBox="1"/>
          <p:nvPr/>
        </p:nvSpPr>
        <p:spPr>
          <a:xfrm>
            <a:off x="5151975" y="4642485"/>
            <a:ext cx="360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pt-BR" sz="1000" u="none" cap="none" strike="noStrik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Nutricionista  Cristiane Klein Wiebusch - CRN 10339</a:t>
            </a:r>
            <a:endParaRPr b="1" i="0" sz="10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1685225" y="0"/>
            <a:ext cx="3061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pt-BR" sz="1900" u="none" cap="none" strike="noStrik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Cardápio de </a:t>
            </a:r>
            <a:r>
              <a:rPr lang="pt-BR" sz="1900">
                <a:latin typeface="Comfortaa"/>
                <a:ea typeface="Comfortaa"/>
                <a:cs typeface="Comfortaa"/>
                <a:sym typeface="Comfortaa"/>
              </a:rPr>
              <a:t>fevereiro</a:t>
            </a:r>
            <a:endParaRPr b="0" i="0" sz="19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633875" y="4549775"/>
            <a:ext cx="28383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Cardápio sujeito à alterações</a:t>
            </a:r>
            <a:endParaRPr sz="7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Preparações sem sal</a:t>
            </a:r>
            <a:endParaRPr b="1" sz="7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Consistência pedaços pequenos</a:t>
            </a:r>
            <a:endParaRPr sz="1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6786000" y="85550"/>
            <a:ext cx="2358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dk2"/>
                </a:solidFill>
              </a:rPr>
              <a:t>9 meses à 1 ano</a:t>
            </a:r>
            <a:endParaRPr sz="15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Google Shape;83;p15"/>
          <p:cNvGraphicFramePr/>
          <p:nvPr/>
        </p:nvGraphicFramePr>
        <p:xfrm>
          <a:off x="383327" y="6530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{5C78E0F1-C700-43FC-92A8-DF5262586820}</a:tableStyleId>
              </a:tblPr>
              <a:tblGrid>
                <a:gridCol w="1255700"/>
                <a:gridCol w="1424325"/>
                <a:gridCol w="1424325"/>
                <a:gridCol w="1424325"/>
                <a:gridCol w="1424325"/>
                <a:gridCol w="1424325"/>
              </a:tblGrid>
              <a:tr h="235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17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18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19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20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21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4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CAFÉ DA MANHÃ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8h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8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ALMOÇO</a:t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Arroz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Feijão carioca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Carne moída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Beterraba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Polenta cozida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Frango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Moranga refogada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Cenoura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Couve flor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Sopa de carne com legumes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Arroz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Feijão carioca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Carne moída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Beterraba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Batata cozida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Guisado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Refogado de cenoura com abobrinha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Couve flor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Chuchu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LANCHE DA TARDE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14h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JANTAR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16:30h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Sopa de frango com legumes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Refogado de batata com cenoura e brócolis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Guisado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Couve flor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Arroz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Feijão carioca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Carne moída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Cenoura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Purê de batata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Peixe grelhado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Beterraba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Sopa de carne com legumes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4" name="Google Shape;84;p15"/>
          <p:cNvSpPr txBox="1"/>
          <p:nvPr/>
        </p:nvSpPr>
        <p:spPr>
          <a:xfrm>
            <a:off x="5319050" y="4591310"/>
            <a:ext cx="360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pt-BR" sz="1000" u="none" cap="none" strike="noStrik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Nutricionista  Cristiane Klein Wiebusch - CRN 10339</a:t>
            </a:r>
            <a:endParaRPr b="1" i="0" sz="10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685225" y="0"/>
            <a:ext cx="3061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pt-BR" sz="1900" u="none" cap="none" strike="noStrik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Cardápio de </a:t>
            </a:r>
            <a:r>
              <a:rPr lang="pt-BR" sz="1900">
                <a:latin typeface="Comfortaa"/>
                <a:ea typeface="Comfortaa"/>
                <a:cs typeface="Comfortaa"/>
                <a:sym typeface="Comfortaa"/>
              </a:rPr>
              <a:t>fevereiro</a:t>
            </a:r>
            <a:endParaRPr b="0" i="0" sz="19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6786000" y="85550"/>
            <a:ext cx="2358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dk2"/>
                </a:solidFill>
              </a:rPr>
              <a:t>A</a:t>
            </a:r>
            <a:r>
              <a:rPr lang="pt-BR" sz="1500">
                <a:solidFill>
                  <a:schemeClr val="dk2"/>
                </a:solidFill>
              </a:rPr>
              <a:t> partir de 1 ano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633875" y="4549775"/>
            <a:ext cx="28383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Cardápio sujeito à alterações</a:t>
            </a:r>
            <a:endParaRPr sz="7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Preparações com sal</a:t>
            </a:r>
            <a:endParaRPr b="1" sz="7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Consistência macia e em pedaços</a:t>
            </a:r>
            <a:endParaRPr sz="1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Google Shape;92;p16"/>
          <p:cNvGraphicFramePr/>
          <p:nvPr/>
        </p:nvGraphicFramePr>
        <p:xfrm>
          <a:off x="383327" y="6915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{5C78E0F1-C700-43FC-92A8-DF5262586820}</a:tableStyleId>
              </a:tblPr>
              <a:tblGrid>
                <a:gridCol w="1255700"/>
                <a:gridCol w="1424325"/>
                <a:gridCol w="1424325"/>
                <a:gridCol w="1424325"/>
                <a:gridCol w="1424325"/>
                <a:gridCol w="1424325"/>
              </a:tblGrid>
              <a:tr h="235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24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25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26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27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28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</a:t>
                      </a:r>
                      <a:r>
                        <a:rPr b="1"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/2</a:t>
                      </a:r>
                      <a:r>
                        <a:rPr b="1"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4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CAFÉ DA MANHÃ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8h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8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ALMOÇO</a:t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Arroz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Feijão preto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Carne moída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Beterraba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Polenta cozida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Frango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Moranga refogada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Cenoura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Couve flor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Sopa de frango com legumes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Arroz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Feijão preto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Carne moída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Beterraba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Batata cozida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Guisado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Refogado de cenoura com abobrinha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Couve flor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Chuchu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Mamadeira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LANCHE DA TARDE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14h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Frutas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JANTAR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16:30h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Sopa de legumes e ovo batido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Refogado de batata com cenoura e brócolis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Guisado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Couve flor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Arroz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Feijão preto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Ovo mexido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Cenoura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Purê de batata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Frango ao molho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Beterraba</a:t>
                      </a:r>
                      <a:endParaRPr sz="7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Brócolis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Sopa de carne com legumes</a:t>
                      </a:r>
                      <a:endParaRPr sz="7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3" name="Google Shape;93;p16"/>
          <p:cNvSpPr txBox="1"/>
          <p:nvPr/>
        </p:nvSpPr>
        <p:spPr>
          <a:xfrm>
            <a:off x="5151975" y="4642485"/>
            <a:ext cx="360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pt-BR" sz="1000" u="none" cap="none" strike="noStrik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Nutricionista  Cristiane Klein Wiebusch - CRN 10339</a:t>
            </a:r>
            <a:endParaRPr b="1" i="0" sz="10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1685225" y="0"/>
            <a:ext cx="3061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pt-BR" sz="1900" u="none" cap="none" strike="noStrik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Cardápio de </a:t>
            </a:r>
            <a:r>
              <a:rPr lang="pt-BR" sz="1900">
                <a:latin typeface="Comfortaa"/>
                <a:ea typeface="Comfortaa"/>
                <a:cs typeface="Comfortaa"/>
                <a:sym typeface="Comfortaa"/>
              </a:rPr>
              <a:t>fevereiro</a:t>
            </a:r>
            <a:endParaRPr b="0" i="0" sz="19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5" name="Google Shape;95;p16"/>
          <p:cNvSpPr txBox="1"/>
          <p:nvPr/>
        </p:nvSpPr>
        <p:spPr>
          <a:xfrm>
            <a:off x="6786000" y="85550"/>
            <a:ext cx="2358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dk2"/>
                </a:solidFill>
              </a:rPr>
              <a:t>A partir de</a:t>
            </a:r>
            <a:r>
              <a:rPr lang="pt-BR" sz="1500">
                <a:solidFill>
                  <a:schemeClr val="dk2"/>
                </a:solidFill>
              </a:rPr>
              <a:t> 1 ano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633875" y="4549775"/>
            <a:ext cx="28383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Cardápio sujeito à alterações</a:t>
            </a:r>
            <a:endParaRPr sz="7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Preparações com sal</a:t>
            </a:r>
            <a:endParaRPr b="1" sz="7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Consistência macia e em pedaços</a:t>
            </a:r>
            <a:endParaRPr sz="1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